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52"/>
  </p:handoutMasterIdLst>
  <p:sldIdLst>
    <p:sldId id="286" r:id="rId2"/>
    <p:sldId id="290" r:id="rId3"/>
    <p:sldId id="288" r:id="rId4"/>
    <p:sldId id="285" r:id="rId5"/>
    <p:sldId id="289" r:id="rId6"/>
    <p:sldId id="287" r:id="rId7"/>
    <p:sldId id="291" r:id="rId8"/>
    <p:sldId id="292" r:id="rId9"/>
    <p:sldId id="256" r:id="rId10"/>
    <p:sldId id="294" r:id="rId11"/>
    <p:sldId id="314" r:id="rId12"/>
    <p:sldId id="316" r:id="rId13"/>
    <p:sldId id="315" r:id="rId14"/>
    <p:sldId id="280" r:id="rId15"/>
    <p:sldId id="257" r:id="rId16"/>
    <p:sldId id="279" r:id="rId17"/>
    <p:sldId id="259" r:id="rId18"/>
    <p:sldId id="275" r:id="rId19"/>
    <p:sldId id="260" r:id="rId20"/>
    <p:sldId id="261" r:id="rId21"/>
    <p:sldId id="278" r:id="rId22"/>
    <p:sldId id="262" r:id="rId23"/>
    <p:sldId id="263" r:id="rId24"/>
    <p:sldId id="266" r:id="rId25"/>
    <p:sldId id="264" r:id="rId26"/>
    <p:sldId id="282" r:id="rId27"/>
    <p:sldId id="283" r:id="rId28"/>
    <p:sldId id="284" r:id="rId29"/>
    <p:sldId id="265" r:id="rId30"/>
    <p:sldId id="295" r:id="rId31"/>
    <p:sldId id="281" r:id="rId32"/>
    <p:sldId id="274" r:id="rId33"/>
    <p:sldId id="311" r:id="rId34"/>
    <p:sldId id="297" r:id="rId35"/>
    <p:sldId id="310" r:id="rId36"/>
    <p:sldId id="298" r:id="rId37"/>
    <p:sldId id="299" r:id="rId38"/>
    <p:sldId id="300" r:id="rId39"/>
    <p:sldId id="301" r:id="rId40"/>
    <p:sldId id="302" r:id="rId41"/>
    <p:sldId id="303" r:id="rId42"/>
    <p:sldId id="304" r:id="rId43"/>
    <p:sldId id="305" r:id="rId44"/>
    <p:sldId id="307" r:id="rId45"/>
    <p:sldId id="308" r:id="rId46"/>
    <p:sldId id="309" r:id="rId47"/>
    <p:sldId id="313" r:id="rId48"/>
    <p:sldId id="312" r:id="rId49"/>
    <p:sldId id="317" r:id="rId50"/>
    <p:sldId id="277" r:id="rId51"/>
  </p:sldIdLst>
  <p:sldSz cx="9144000" cy="6858000" type="screen4x3"/>
  <p:notesSz cx="6881813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09" autoAdjust="0"/>
    <p:restoredTop sz="94660"/>
  </p:normalViewPr>
  <p:slideViewPr>
    <p:cSldViewPr>
      <p:cViewPr varScale="1">
        <p:scale>
          <a:sx n="87" d="100"/>
          <a:sy n="87" d="100"/>
        </p:scale>
        <p:origin x="1488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F4C60C5F-D206-43BD-B4A5-BDE3CAD737B8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A15B3C7A-FCF5-4DF4-9E4F-454528DA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3998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gif>
</file>

<file path=ppt/media/image16.png>
</file>

<file path=ppt/media/image17.jpeg>
</file>

<file path=ppt/media/image18.png>
</file>

<file path=ppt/media/image19.jpe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g>
</file>

<file path=ppt/media/image59.jpe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8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46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16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9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88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86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493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216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91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21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1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E6EBB-5D24-42D1-BA4A-65F028D0D7A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D6D64-8D57-4FC6-9545-B1703683C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782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gif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57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599" y="1371600"/>
            <a:ext cx="7772400" cy="1470025"/>
          </a:xfrm>
        </p:spPr>
        <p:txBody>
          <a:bodyPr>
            <a:noAutofit/>
          </a:bodyPr>
          <a:lstStyle/>
          <a:p>
            <a:r>
              <a:rPr lang="en-US" sz="4000" b="1" dirty="0" smtClean="0"/>
              <a:t>Jon Nordling</a:t>
            </a:r>
            <a:endParaRPr lang="en-US" sz="4000" b="1" dirty="0"/>
          </a:p>
        </p:txBody>
      </p:sp>
      <p:pic>
        <p:nvPicPr>
          <p:cNvPr id="1034" name="Picture 10" descr="C:\Users\jnordling\Desktop\MAGIS\um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537" y="3429000"/>
            <a:ext cx="2168525" cy="2133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47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http://thepeopleofpakistan.files.wordpress.com/2010/01/pakistan_agricultur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2179650"/>
            <a:ext cx="6253828" cy="4690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://www.unapcaem.org/ppt/images/pk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48" y="176212"/>
            <a:ext cx="4286250" cy="2847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i.dawn.com/2012/05/farmers-carry-newly-harvested-wheat670.jpg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76212"/>
            <a:ext cx="5153342" cy="269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i1.tribune.com.pk/wp-content/uploads/2012/09/441807-greenPHOTOFILE-1348510024-322-640x48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48" y="3044386"/>
            <a:ext cx="5100848" cy="3825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3.bp.blogspot.com/-sRtEzfuPiPU/UAOXW-BuAKI/AAAAAAAADXU/0QUk2kUshnM/s320/pakistani%2Bmap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998" y="2209800"/>
            <a:ext cx="3048000" cy="273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853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App Development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09600" y="3124200"/>
            <a:ext cx="16002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324600" y="3120461"/>
            <a:ext cx="16002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cxnSp>
        <p:nvCxnSpPr>
          <p:cNvPr id="7" name="Straight Connector 6"/>
          <p:cNvCxnSpPr>
            <a:stCxn id="4" idx="3"/>
            <a:endCxn id="5" idx="1"/>
          </p:cNvCxnSpPr>
          <p:nvPr/>
        </p:nvCxnSpPr>
        <p:spPr>
          <a:xfrm flipV="1">
            <a:off x="2209800" y="3768161"/>
            <a:ext cx="4114800" cy="373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31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Agriculture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904" y="1543050"/>
            <a:ext cx="8229600" cy="4525963"/>
          </a:xfrm>
        </p:spPr>
        <p:txBody>
          <a:bodyPr/>
          <a:lstStyle/>
          <a:p>
            <a:r>
              <a:rPr lang="en-US" dirty="0" smtClean="0"/>
              <a:t>Different time &amp; season</a:t>
            </a:r>
          </a:p>
          <a:p>
            <a:r>
              <a:rPr lang="en-US" dirty="0" smtClean="0"/>
              <a:t>Different weather &amp; climate</a:t>
            </a:r>
          </a:p>
          <a:p>
            <a:r>
              <a:rPr lang="en-US" dirty="0" smtClean="0"/>
              <a:t>Different crops</a:t>
            </a:r>
          </a:p>
          <a:p>
            <a:r>
              <a:rPr lang="en-US" dirty="0" smtClean="0"/>
              <a:t>Different location</a:t>
            </a:r>
          </a:p>
          <a:p>
            <a:r>
              <a:rPr lang="en-US" dirty="0" smtClean="0"/>
              <a:t>Different needs of agriculture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762000" y="5017064"/>
            <a:ext cx="16002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477000" y="5013325"/>
            <a:ext cx="16002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cxnSp>
        <p:nvCxnSpPr>
          <p:cNvPr id="6" name="Straight Connector 5"/>
          <p:cNvCxnSpPr>
            <a:stCxn id="4" idx="3"/>
            <a:endCxn id="5" idx="1"/>
          </p:cNvCxnSpPr>
          <p:nvPr/>
        </p:nvCxnSpPr>
        <p:spPr>
          <a:xfrm flipV="1">
            <a:off x="2362200" y="5661025"/>
            <a:ext cx="4114800" cy="373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22" name="Picture 2" descr="http://www.clker.com/cliparts/1/1/9/2/12065738771352376078Arnoud999_Right_or_wrong_5.svg.m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4821237"/>
            <a:ext cx="1679575" cy="167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23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/>
          <p:cNvCxnSpPr>
            <a:stCxn id="4" idx="3"/>
            <a:endCxn id="8" idx="1"/>
          </p:cNvCxnSpPr>
          <p:nvPr/>
        </p:nvCxnSpPr>
        <p:spPr>
          <a:xfrm>
            <a:off x="2209800" y="3771900"/>
            <a:ext cx="4114800" cy="155458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4" idx="3"/>
            <a:endCxn id="9" idx="1"/>
          </p:cNvCxnSpPr>
          <p:nvPr/>
        </p:nvCxnSpPr>
        <p:spPr>
          <a:xfrm flipV="1">
            <a:off x="2209800" y="2371740"/>
            <a:ext cx="4114800" cy="14001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Expandable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09600" y="3124200"/>
            <a:ext cx="16002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324600" y="3120461"/>
            <a:ext cx="16002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cxnSp>
        <p:nvCxnSpPr>
          <p:cNvPr id="7" name="Straight Connector 6"/>
          <p:cNvCxnSpPr>
            <a:stCxn id="4" idx="3"/>
            <a:endCxn id="5" idx="1"/>
          </p:cNvCxnSpPr>
          <p:nvPr/>
        </p:nvCxnSpPr>
        <p:spPr>
          <a:xfrm flipV="1">
            <a:off x="2209800" y="3768161"/>
            <a:ext cx="4114800" cy="373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324600" y="4678789"/>
            <a:ext cx="16002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324600" y="1724040"/>
            <a:ext cx="16002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495800" y="4031089"/>
            <a:ext cx="16002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452192" y="2098401"/>
            <a:ext cx="16002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cxnSp>
        <p:nvCxnSpPr>
          <p:cNvPr id="17" name="Straight Connector 16"/>
          <p:cNvCxnSpPr>
            <a:endCxn id="11" idx="1"/>
          </p:cNvCxnSpPr>
          <p:nvPr/>
        </p:nvCxnSpPr>
        <p:spPr>
          <a:xfrm flipV="1">
            <a:off x="2209800" y="2746101"/>
            <a:ext cx="2242392" cy="1022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4" idx="3"/>
            <a:endCxn id="10" idx="1"/>
          </p:cNvCxnSpPr>
          <p:nvPr/>
        </p:nvCxnSpPr>
        <p:spPr>
          <a:xfrm>
            <a:off x="2209800" y="3771900"/>
            <a:ext cx="2286000" cy="90688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014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MAGIS APP’s Main Focus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 a smart phone application for the Crop Reporting Service that integrates their current methods and master list frame with a digital form their system.</a:t>
            </a:r>
          </a:p>
          <a:p>
            <a:r>
              <a:rPr lang="en-US" dirty="0" smtClean="0"/>
              <a:t>Provide the CRSs with a way to view/visualize and export their data in a format that can be used to generating their reports. Such as area/crop yield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93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00" y="152400"/>
            <a:ext cx="8229600" cy="868362"/>
          </a:xfrm>
        </p:spPr>
        <p:txBody>
          <a:bodyPr/>
          <a:lstStyle/>
          <a:p>
            <a:r>
              <a:rPr lang="en-US" b="1" dirty="0" smtClean="0"/>
              <a:t>Application Workflow</a:t>
            </a:r>
            <a:endParaRPr lang="en-US" b="1" dirty="0"/>
          </a:p>
        </p:txBody>
      </p:sp>
      <p:pic>
        <p:nvPicPr>
          <p:cNvPr id="2050" name="Picture 2" descr="C:\Users\jnordling\Desktop\MAGIS\wheat-field_od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524000"/>
            <a:ext cx="24384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jnordling\Desktop\MAGIS\serv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312" y="1279213"/>
            <a:ext cx="2630107" cy="2318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3200400" y="2355598"/>
            <a:ext cx="1905000" cy="457201"/>
          </a:xfrm>
          <a:prstGeom prst="rightArrow">
            <a:avLst>
              <a:gd name="adj1" fmla="val 40551"/>
              <a:gd name="adj2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C:\Users\jnordling\Desktop\MAGIS\database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361400"/>
            <a:ext cx="2551493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jnordling\Desktop\MAGIS\starwars-works-datasheet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639" y="4648200"/>
            <a:ext cx="2318345" cy="133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own Arrow 4"/>
          <p:cNvSpPr/>
          <p:nvPr/>
        </p:nvSpPr>
        <p:spPr>
          <a:xfrm rot="5400000">
            <a:off x="3962400" y="4686300"/>
            <a:ext cx="533400" cy="1371600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 rot="5400000">
            <a:off x="6339458" y="3750893"/>
            <a:ext cx="763814" cy="45720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ular Callout 6"/>
          <p:cNvSpPr/>
          <p:nvPr/>
        </p:nvSpPr>
        <p:spPr>
          <a:xfrm>
            <a:off x="6629400" y="1524000"/>
            <a:ext cx="1981200" cy="419100"/>
          </a:xfrm>
          <a:prstGeom prst="wedgeRoundRectCallout">
            <a:avLst>
              <a:gd name="adj1" fmla="val -20833"/>
              <a:gd name="adj2" fmla="val 129501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ular Callout 8"/>
          <p:cNvSpPr/>
          <p:nvPr/>
        </p:nvSpPr>
        <p:spPr>
          <a:xfrm>
            <a:off x="7388719" y="3860400"/>
            <a:ext cx="1295400" cy="533400"/>
          </a:xfrm>
          <a:prstGeom prst="wedgeRoundRectCallout">
            <a:avLst>
              <a:gd name="adj1" fmla="val -20277"/>
              <a:gd name="adj2" fmla="val 88147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ular Callout 9"/>
          <p:cNvSpPr/>
          <p:nvPr/>
        </p:nvSpPr>
        <p:spPr>
          <a:xfrm>
            <a:off x="1555800" y="3686086"/>
            <a:ext cx="1752600" cy="441014"/>
          </a:xfrm>
          <a:prstGeom prst="wedgeRoundRectCallout">
            <a:avLst>
              <a:gd name="adj1" fmla="val -21244"/>
              <a:gd name="adj2" fmla="val 109845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ular Callout 10"/>
          <p:cNvSpPr/>
          <p:nvPr/>
        </p:nvSpPr>
        <p:spPr>
          <a:xfrm>
            <a:off x="533400" y="838200"/>
            <a:ext cx="1275746" cy="533400"/>
          </a:xfrm>
          <a:prstGeom prst="wedgeRoundRectCallout">
            <a:avLst>
              <a:gd name="adj1" fmla="val -20833"/>
              <a:gd name="adj2" fmla="val 88147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81546" y="951011"/>
            <a:ext cx="1179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/>
              <a:t>Collect Data</a:t>
            </a:r>
            <a:endParaRPr lang="en-US" sz="1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6974565" y="1548884"/>
            <a:ext cx="152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Send Data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388719" y="3942434"/>
            <a:ext cx="14504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 smtClean="0"/>
              <a:t>Aggregate Data &amp; Stored in Database</a:t>
            </a:r>
            <a:endParaRPr lang="en-US" sz="105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1646700" y="3757768"/>
            <a:ext cx="189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Analysis Data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8498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and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Custom Forms</a:t>
            </a:r>
            <a:endParaRPr lang="en-US" dirty="0"/>
          </a:p>
          <a:p>
            <a:pPr lvl="1"/>
            <a:r>
              <a:rPr lang="en-US" dirty="0"/>
              <a:t>Ability to have multiple </a:t>
            </a:r>
            <a:r>
              <a:rPr lang="en-US" dirty="0" smtClean="0"/>
              <a:t>forms.</a:t>
            </a:r>
          </a:p>
          <a:p>
            <a:pPr lvl="2"/>
            <a:r>
              <a:rPr lang="en-US" dirty="0" smtClean="0"/>
              <a:t>The different forms that the crop reporters use.</a:t>
            </a:r>
            <a:endParaRPr lang="en-US" dirty="0"/>
          </a:p>
          <a:p>
            <a:pPr lvl="1"/>
            <a:r>
              <a:rPr lang="en-US" dirty="0" smtClean="0"/>
              <a:t>Crop Reports will be </a:t>
            </a:r>
            <a:r>
              <a:rPr lang="en-US" dirty="0"/>
              <a:t>a</a:t>
            </a:r>
            <a:r>
              <a:rPr lang="en-US" dirty="0" smtClean="0"/>
              <a:t>ble to change, customize, alter the there forms for further data collection. </a:t>
            </a:r>
          </a:p>
          <a:p>
            <a:pPr lvl="2"/>
            <a:r>
              <a:rPr lang="en-US" dirty="0" smtClean="0"/>
              <a:t>Simple Microsoft Excel document used to generate custom forms and exported in a format compatible with the application.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48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Form Capabilities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GPS- Locational Data</a:t>
            </a:r>
            <a:endParaRPr lang="en-US" dirty="0"/>
          </a:p>
          <a:p>
            <a:pPr lvl="2"/>
            <a:r>
              <a:rPr lang="en-US" dirty="0" smtClean="0"/>
              <a:t>Latitude/longitude</a:t>
            </a:r>
          </a:p>
          <a:p>
            <a:pPr lvl="2"/>
            <a:r>
              <a:rPr lang="en-US" dirty="0" smtClean="0"/>
              <a:t>Accuracy meters</a:t>
            </a:r>
          </a:p>
          <a:p>
            <a:r>
              <a:rPr lang="en-US" dirty="0" smtClean="0"/>
              <a:t>Image of collection </a:t>
            </a:r>
          </a:p>
          <a:p>
            <a:r>
              <a:rPr lang="en-US" dirty="0" smtClean="0"/>
              <a:t>Form text based information (conditional)</a:t>
            </a:r>
          </a:p>
          <a:p>
            <a:pPr lvl="2"/>
            <a:r>
              <a:rPr lang="en-US" dirty="0" smtClean="0"/>
              <a:t>Form based data (Text, Numbers, calculation)</a:t>
            </a:r>
          </a:p>
          <a:p>
            <a:r>
              <a:rPr lang="en-US" dirty="0" smtClean="0"/>
              <a:t>Third Party Apps</a:t>
            </a:r>
            <a:endParaRPr lang="en-US" dirty="0"/>
          </a:p>
          <a:p>
            <a:pPr marL="800100" lvl="3" indent="-342900"/>
            <a:r>
              <a:rPr lang="en-US" dirty="0"/>
              <a:t>Orientation of image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6131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 Fundamentals </a:t>
            </a:r>
            <a:endParaRPr lang="en-US" dirty="0"/>
          </a:p>
        </p:txBody>
      </p:sp>
      <p:pic>
        <p:nvPicPr>
          <p:cNvPr id="2050" name="Picture 2" descr="C:\Users\jnordling\Documents\GEO_ODK_SITE\images\ide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4191000"/>
            <a:ext cx="5029200" cy="2515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133600" y="1600200"/>
            <a:ext cx="59436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Formed Data Collection (ODK)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Geospatial Application  (GEO Apps)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Local Storage on Device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Database and </a:t>
            </a:r>
            <a:r>
              <a:rPr lang="en-US" sz="2400" dirty="0"/>
              <a:t>d</a:t>
            </a:r>
            <a:r>
              <a:rPr lang="en-US" sz="2400" dirty="0" smtClean="0"/>
              <a:t>ata access 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Visualization tools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531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44600"/>
            <a:ext cx="2119720" cy="3524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048000" y="2438400"/>
            <a:ext cx="3091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Fill out new forms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Edit previous form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Send Final Form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Get and Delete old forms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** Local Storage 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64660" y="304800"/>
            <a:ext cx="59261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How the App Works</a:t>
            </a:r>
            <a:endParaRPr lang="en-US" sz="5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</a:endParaRPr>
          </a:p>
        </p:txBody>
      </p:sp>
      <p:pic>
        <p:nvPicPr>
          <p:cNvPr id="4" name="Picture 3" descr="Screenshot_2013-01-14-16-09-50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676400"/>
            <a:ext cx="2057400" cy="351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96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 Cover land Use Change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62" y="1403527"/>
            <a:ext cx="7924275" cy="482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67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96200"/>
            <a:ext cx="2463165" cy="410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836122" y="304800"/>
            <a:ext cx="69831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Data Collection Options</a:t>
            </a:r>
            <a:endParaRPr lang="en-US" sz="5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35243" y="5632666"/>
            <a:ext cx="144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Date/time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10000" y="5715000"/>
            <a:ext cx="1676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Select options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81800" y="5715000"/>
            <a:ext cx="2286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Measurements </a:t>
            </a:r>
          </a:p>
          <a:p>
            <a:pPr algn="ctr"/>
            <a:r>
              <a:rPr lang="en-US" sz="1100" b="1" dirty="0" smtClean="0">
                <a:solidFill>
                  <a:schemeClr val="accent1">
                    <a:lumMod val="75000"/>
                  </a:schemeClr>
                </a:solidFill>
              </a:rPr>
              <a:t>(Based of previous Selections)</a:t>
            </a:r>
            <a:endParaRPr lang="en-US" sz="11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Picture 5" descr="Screenshot_2013-01-08-16-09-1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1295400"/>
            <a:ext cx="2544961" cy="4343400"/>
          </a:xfrm>
          <a:prstGeom prst="rect">
            <a:avLst/>
          </a:prstGeom>
        </p:spPr>
      </p:pic>
      <p:pic>
        <p:nvPicPr>
          <p:cNvPr id="7" name="Picture 6" descr="Screenshot_2013-01-08-16-09-3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295400"/>
            <a:ext cx="2590800" cy="442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30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Data Collection Options</a:t>
            </a:r>
            <a:b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</a:br>
            <a:endParaRPr lang="en-US" dirty="0"/>
          </a:p>
        </p:txBody>
      </p:sp>
      <p:pic>
        <p:nvPicPr>
          <p:cNvPr id="5" name="Picture 4" descr="Screenshot_2013-01-08-16-11-0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00" y="1447800"/>
            <a:ext cx="2857500" cy="4876800"/>
          </a:xfrm>
          <a:prstGeom prst="rect">
            <a:avLst/>
          </a:prstGeom>
        </p:spPr>
      </p:pic>
      <p:pic>
        <p:nvPicPr>
          <p:cNvPr id="6" name="Picture 5" descr="Screenshot_2013-01-08-16-11-1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1447800"/>
            <a:ext cx="2857500" cy="4876800"/>
          </a:xfrm>
          <a:prstGeom prst="rect">
            <a:avLst/>
          </a:prstGeom>
        </p:spPr>
      </p:pic>
      <p:pic>
        <p:nvPicPr>
          <p:cNvPr id="7" name="Picture 6" descr="Screenshot_2013-01-08-16-11-2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761" y="1447800"/>
            <a:ext cx="2858039" cy="487772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2000" y="5257800"/>
            <a:ext cx="11430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38600" y="5105400"/>
            <a:ext cx="11430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8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286000"/>
            <a:ext cx="2437833" cy="403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836122" y="304800"/>
            <a:ext cx="69831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Data Collection Options</a:t>
            </a:r>
            <a:endParaRPr lang="en-US" sz="5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447800"/>
            <a:ext cx="2043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Boolean Question</a:t>
            </a:r>
          </a:p>
          <a:p>
            <a:pPr algn="ctr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(Yes or No)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29000" y="1676400"/>
            <a:ext cx="2043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Text Entry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Picture 2" descr="Screenshot_2013-01-08-16-11-5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2133600"/>
            <a:ext cx="2514600" cy="429158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010400" y="151758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Take Image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370439" y="2133600"/>
            <a:ext cx="2544961" cy="4343400"/>
            <a:chOff x="6141839" y="2209800"/>
            <a:chExt cx="2544961" cy="4343400"/>
          </a:xfrm>
        </p:grpSpPr>
        <p:pic>
          <p:nvPicPr>
            <p:cNvPr id="13" name="Picture 12" descr="Screenshot_2013-01-08-16-09-03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1839" y="2209800"/>
              <a:ext cx="2544961" cy="4343400"/>
            </a:xfrm>
            <a:prstGeom prst="rect">
              <a:avLst/>
            </a:prstGeom>
          </p:spPr>
        </p:pic>
        <p:pic>
          <p:nvPicPr>
            <p:cNvPr id="14" name="Picture 13" descr="Punjab Rice Field.JPG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59" b="23721"/>
            <a:stretch/>
          </p:blipFill>
          <p:spPr>
            <a:xfrm>
              <a:off x="6222999" y="3260319"/>
              <a:ext cx="2383693" cy="1829449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46753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943600" y="12192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Take Image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4400" y="121920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Using Device GPS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4400" y="284202"/>
            <a:ext cx="69831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Data Collection Options</a:t>
            </a:r>
            <a:endParaRPr lang="en-US" sz="5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</a:endParaRPr>
          </a:p>
        </p:txBody>
      </p:sp>
      <p:pic>
        <p:nvPicPr>
          <p:cNvPr id="2" name="Picture 1" descr="Screenshot_2013-01-14-17-34-3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67256"/>
            <a:ext cx="2895600" cy="4941825"/>
          </a:xfrm>
          <a:prstGeom prst="rect">
            <a:avLst/>
          </a:prstGeom>
        </p:spPr>
      </p:pic>
      <p:pic>
        <p:nvPicPr>
          <p:cNvPr id="4" name="Picture 3" descr="Screenshot_2013-01-14-17-35-4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1676400"/>
            <a:ext cx="2916834" cy="497806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52600" y="2971800"/>
            <a:ext cx="914400" cy="152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5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65432" y="384473"/>
            <a:ext cx="30131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GEO Apps</a:t>
            </a:r>
            <a:endParaRPr lang="en-US" sz="5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</a:endParaRPr>
          </a:p>
        </p:txBody>
      </p:sp>
      <p:pic>
        <p:nvPicPr>
          <p:cNvPr id="1026" name="Picture 2" descr="C:\Users\jnordling\Desktop\MAGIS\O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76400"/>
            <a:ext cx="2269167" cy="3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105400" y="1981200"/>
            <a:ext cx="3733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 smtClean="0"/>
              <a:t>Making geographical stand alone apps that work with data collection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557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00" y="1905000"/>
            <a:ext cx="2554644" cy="423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1905000"/>
            <a:ext cx="2550492" cy="423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905000"/>
            <a:ext cx="2514600" cy="4216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2007528" y="295870"/>
            <a:ext cx="49916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Submitting Data</a:t>
            </a:r>
            <a:endParaRPr lang="en-US" sz="5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05000" y="1270331"/>
            <a:ext cx="510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** The data will be stored locally until submitted 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25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Web Visualization</a:t>
            </a:r>
            <a:endParaRPr lang="en-US" dirty="0"/>
          </a:p>
        </p:txBody>
      </p:sp>
      <p:pic>
        <p:nvPicPr>
          <p:cNvPr id="4" name="Picture 3" descr="Screen shot 2013-01-14 at 3.23.2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66" y="1600200"/>
            <a:ext cx="8715334" cy="480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58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Visualizing 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Data Pie Chart</a:t>
            </a:r>
            <a:endParaRPr lang="en-US" dirty="0"/>
          </a:p>
        </p:txBody>
      </p:sp>
      <p:pic>
        <p:nvPicPr>
          <p:cNvPr id="4" name="Content Placeholder 3" descr="Screen shot 2013-01-14 at 3.23.46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" r="475"/>
          <a:stretch>
            <a:fillRect/>
          </a:stretch>
        </p:blipFill>
        <p:spPr>
          <a:xfrm>
            <a:off x="533400" y="16764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2814105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Visualizing 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Data Histogram </a:t>
            </a:r>
            <a:endParaRPr lang="en-US" dirty="0"/>
          </a:p>
        </p:txBody>
      </p:sp>
      <p:pic>
        <p:nvPicPr>
          <p:cNvPr id="4" name="Content Placeholder 3" descr="Screen shot 2013-01-14 at 3.24.19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" r="5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6498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33509"/>
            <a:ext cx="7315200" cy="52280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2741709" y="295870"/>
            <a:ext cx="35232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Data Access</a:t>
            </a:r>
            <a:endParaRPr lang="en-US" sz="540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56853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600200"/>
            <a:ext cx="6248400" cy="444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75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http://geoodk.com/sites/default/files/MDK_Interfac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457200"/>
            <a:ext cx="5844968" cy="602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78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</a:rPr>
              <a:t>Visualizing On Map</a:t>
            </a:r>
            <a:endParaRPr lang="en-US" dirty="0"/>
          </a:p>
        </p:txBody>
      </p:sp>
      <p:pic>
        <p:nvPicPr>
          <p:cNvPr id="6" name="Picture 5" descr="Screen shot 2013-01-14 at 3.05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354418"/>
            <a:ext cx="7848600" cy="549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58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371600"/>
            <a:ext cx="3810000" cy="33823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5" name="TextBox 4"/>
          <p:cNvSpPr txBox="1"/>
          <p:nvPr/>
        </p:nvSpPr>
        <p:spPr>
          <a:xfrm>
            <a:off x="4953000" y="6483069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Geoodk.com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52800" y="304800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GeoODK</a:t>
            </a:r>
            <a:endParaRPr lang="en-US" sz="4000" b="1" dirty="0"/>
          </a:p>
        </p:txBody>
      </p:sp>
      <p:pic>
        <p:nvPicPr>
          <p:cNvPr id="3" name="Picture 2" descr="Screen shot 2013-02-19 at 10.16.5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371600"/>
            <a:ext cx="4038600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 descr="Screen shot 2013-02-19 at 10.20.41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810000"/>
            <a:ext cx="4038600" cy="219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06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 smtClean="0"/>
              <a:t>Technical Overview</a:t>
            </a:r>
            <a:endParaRPr lang="en-US" dirty="0"/>
          </a:p>
        </p:txBody>
      </p:sp>
      <p:pic>
        <p:nvPicPr>
          <p:cNvPr id="4100" name="Picture 4" descr="http://www.eatnineghost.com/wp-content/uploads/innovative-product/innovative1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514600"/>
            <a:ext cx="3999704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growsocially.com/files/2013/03/tech-talk-logo-e136252039536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477877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476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Field Data to Web Map: What’s in Between?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Data transfer model</a:t>
            </a:r>
          </a:p>
          <a:p>
            <a:pPr lvl="1"/>
            <a:r>
              <a:rPr lang="en-US" dirty="0" smtClean="0"/>
              <a:t>MySQL </a:t>
            </a:r>
            <a:r>
              <a:rPr lang="en-US" dirty="0" smtClean="0">
                <a:solidFill>
                  <a:srgbClr val="000000"/>
                </a:solidFill>
              </a:rPr>
              <a:t>(security settings)</a:t>
            </a:r>
          </a:p>
          <a:p>
            <a:pPr lvl="1"/>
            <a:r>
              <a:rPr lang="en-US" dirty="0" smtClean="0"/>
              <a:t>Server-side </a:t>
            </a:r>
            <a:r>
              <a:rPr lang="en-US" dirty="0"/>
              <a:t>P</a:t>
            </a:r>
            <a:r>
              <a:rPr lang="en-US" dirty="0" smtClean="0"/>
              <a:t>ython script</a:t>
            </a:r>
          </a:p>
          <a:p>
            <a:pPr lvl="1"/>
            <a:r>
              <a:rPr lang="en-US" dirty="0" smtClean="0"/>
              <a:t>File </a:t>
            </a:r>
            <a:r>
              <a:rPr lang="en-US" dirty="0" err="1" smtClean="0"/>
              <a:t>geodatabase</a:t>
            </a:r>
            <a:endParaRPr lang="en-US" dirty="0" smtClean="0"/>
          </a:p>
          <a:p>
            <a:r>
              <a:rPr lang="en-US" dirty="0" smtClean="0"/>
              <a:t>Back-end map service components </a:t>
            </a:r>
          </a:p>
          <a:p>
            <a:pPr lvl="1"/>
            <a:r>
              <a:rPr lang="en-US" dirty="0" smtClean="0"/>
              <a:t>Map Document	</a:t>
            </a:r>
          </a:p>
          <a:p>
            <a:pPr lvl="1"/>
            <a:r>
              <a:rPr lang="en-US" dirty="0" smtClean="0"/>
              <a:t>Linux Server</a:t>
            </a:r>
          </a:p>
          <a:p>
            <a:pPr lvl="2"/>
            <a:r>
              <a:rPr lang="en-US" dirty="0" smtClean="0"/>
              <a:t>REST service layer</a:t>
            </a:r>
          </a:p>
          <a:p>
            <a:r>
              <a:rPr lang="en-US" dirty="0" smtClean="0"/>
              <a:t>Front-end interface</a:t>
            </a:r>
          </a:p>
          <a:p>
            <a:pPr lvl="1"/>
            <a:r>
              <a:rPr lang="en-US" dirty="0" smtClean="0"/>
              <a:t>ArcGIS for JavaScript API accessing the REST endpoint</a:t>
            </a:r>
          </a:p>
        </p:txBody>
      </p:sp>
    </p:spTree>
    <p:extLst>
      <p:ext uri="{BB962C8B-B14F-4D97-AF65-F5344CB8AC3E}">
        <p14:creationId xmlns:p14="http://schemas.microsoft.com/office/powerpoint/2010/main" val="386434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658" y="69848"/>
            <a:ext cx="8229600" cy="1143000"/>
          </a:xfrm>
        </p:spPr>
        <p:txBody>
          <a:bodyPr/>
          <a:lstStyle/>
          <a:p>
            <a:r>
              <a:rPr lang="en-US" b="1" dirty="0" smtClean="0">
                <a:latin typeface="+mn-lt"/>
              </a:rPr>
              <a:t>Method Diagram</a:t>
            </a:r>
            <a:endParaRPr lang="en-US" b="1" dirty="0">
              <a:latin typeface="+mn-lt"/>
            </a:endParaRPr>
          </a:p>
        </p:txBody>
      </p:sp>
      <p:sp>
        <p:nvSpPr>
          <p:cNvPr id="5" name="Can 4"/>
          <p:cNvSpPr/>
          <p:nvPr/>
        </p:nvSpPr>
        <p:spPr>
          <a:xfrm>
            <a:off x="725650" y="2145922"/>
            <a:ext cx="1250026" cy="1288790"/>
          </a:xfrm>
          <a:prstGeom prst="can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MySQL</a:t>
            </a:r>
            <a:endParaRPr lang="en-US" dirty="0"/>
          </a:p>
        </p:txBody>
      </p:sp>
      <p:sp>
        <p:nvSpPr>
          <p:cNvPr id="6" name="Can 5"/>
          <p:cNvSpPr/>
          <p:nvPr/>
        </p:nvSpPr>
        <p:spPr>
          <a:xfrm>
            <a:off x="3939350" y="5267614"/>
            <a:ext cx="1699450" cy="1437985"/>
          </a:xfrm>
          <a:prstGeom prst="ca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Geodatabase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442858" y="1155555"/>
            <a:ext cx="921737" cy="955085"/>
          </a:xfrm>
          <a:prstGeom prst="roundRect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ODK</a:t>
            </a:r>
          </a:p>
          <a:p>
            <a:pPr algn="ctr"/>
            <a:r>
              <a:rPr lang="en-US" dirty="0" smtClean="0"/>
              <a:t>Collect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5902024" y="4404586"/>
            <a:ext cx="2442985" cy="215181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Arc Server</a:t>
            </a:r>
            <a:endParaRPr lang="en-US" dirty="0"/>
          </a:p>
        </p:txBody>
      </p:sp>
      <p:sp>
        <p:nvSpPr>
          <p:cNvPr id="9" name="Rounded Rectangular Callout 8"/>
          <p:cNvSpPr/>
          <p:nvPr/>
        </p:nvSpPr>
        <p:spPr>
          <a:xfrm>
            <a:off x="5902024" y="1223514"/>
            <a:ext cx="2543659" cy="1352085"/>
          </a:xfrm>
          <a:prstGeom prst="wedgeRoundRectCallout">
            <a:avLst>
              <a:gd name="adj1" fmla="val 35748"/>
              <a:gd name="adj2" fmla="val 181357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Map</a:t>
            </a:r>
          </a:p>
        </p:txBody>
      </p:sp>
      <p:sp>
        <p:nvSpPr>
          <p:cNvPr id="10" name="Folded Corner 9"/>
          <p:cNvSpPr/>
          <p:nvPr/>
        </p:nvSpPr>
        <p:spPr>
          <a:xfrm>
            <a:off x="4059424" y="1223514"/>
            <a:ext cx="681834" cy="774709"/>
          </a:xfrm>
          <a:prstGeom prst="foldedCorner">
            <a:avLst>
              <a:gd name="adj" fmla="val 50000"/>
            </a:avLst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Form</a:t>
            </a:r>
            <a:endParaRPr lang="en-US" dirty="0"/>
          </a:p>
        </p:txBody>
      </p:sp>
      <p:sp>
        <p:nvSpPr>
          <p:cNvPr id="11" name="Bent Arrow 10"/>
          <p:cNvSpPr/>
          <p:nvPr/>
        </p:nvSpPr>
        <p:spPr>
          <a:xfrm rot="5400000" flipV="1">
            <a:off x="1348986" y="1203567"/>
            <a:ext cx="744042" cy="1140670"/>
          </a:xfrm>
          <a:prstGeom prst="bentArrow">
            <a:avLst>
              <a:gd name="adj1" fmla="val 21907"/>
              <a:gd name="adj2" fmla="val 25000"/>
              <a:gd name="adj3" fmla="val 25000"/>
              <a:gd name="adj4" fmla="val 4375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2579506" y="3165690"/>
            <a:ext cx="1679328" cy="1484410"/>
            <a:chOff x="2703301" y="2755918"/>
            <a:chExt cx="1836047" cy="1780940"/>
          </a:xfrm>
          <a:solidFill>
            <a:srgbClr val="00B050"/>
          </a:solidFill>
        </p:grpSpPr>
        <p:sp>
          <p:nvSpPr>
            <p:cNvPr id="23" name="Teardrop 22"/>
            <p:cNvSpPr/>
            <p:nvPr/>
          </p:nvSpPr>
          <p:spPr>
            <a:xfrm rot="11442152">
              <a:off x="2703301" y="2755918"/>
              <a:ext cx="1836047" cy="1780940"/>
            </a:xfrm>
            <a:prstGeom prst="teardrop">
              <a:avLst>
                <a:gd name="adj" fmla="val 118797"/>
              </a:avLst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152046" y="3414500"/>
              <a:ext cx="850000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Python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Oval Callout 12"/>
          <p:cNvSpPr/>
          <p:nvPr/>
        </p:nvSpPr>
        <p:spPr>
          <a:xfrm>
            <a:off x="4923721" y="3663190"/>
            <a:ext cx="1107373" cy="706174"/>
          </a:xfrm>
          <a:prstGeom prst="wedgeEllipseCallout">
            <a:avLst>
              <a:gd name="adj1" fmla="val -72142"/>
              <a:gd name="adj2" fmla="val 171676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Map Doc .MXD</a:t>
            </a:r>
            <a:endParaRPr lang="en-US" sz="1200" dirty="0"/>
          </a:p>
        </p:txBody>
      </p:sp>
      <p:sp>
        <p:nvSpPr>
          <p:cNvPr id="14" name="Oval Callout 13"/>
          <p:cNvSpPr/>
          <p:nvPr/>
        </p:nvSpPr>
        <p:spPr>
          <a:xfrm>
            <a:off x="1459328" y="5439098"/>
            <a:ext cx="1107373" cy="706174"/>
          </a:xfrm>
          <a:prstGeom prst="wedgeEllipseCallout">
            <a:avLst>
              <a:gd name="adj1" fmla="val 24776"/>
              <a:gd name="adj2" fmla="val -165628"/>
            </a:avLst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MySQLdb</a:t>
            </a:r>
            <a:endParaRPr lang="en-US" sz="1200" dirty="0"/>
          </a:p>
        </p:txBody>
      </p:sp>
      <p:sp>
        <p:nvSpPr>
          <p:cNvPr id="15" name="Oval Callout 14"/>
          <p:cNvSpPr/>
          <p:nvPr/>
        </p:nvSpPr>
        <p:spPr>
          <a:xfrm>
            <a:off x="597083" y="4939352"/>
            <a:ext cx="1107373" cy="706174"/>
          </a:xfrm>
          <a:prstGeom prst="wedgeEllipseCallout">
            <a:avLst>
              <a:gd name="adj1" fmla="val 119415"/>
              <a:gd name="adj2" fmla="val -85783"/>
            </a:avLst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Arcpy</a:t>
            </a:r>
            <a:endParaRPr lang="en-US" sz="1200" dirty="0"/>
          </a:p>
        </p:txBody>
      </p:sp>
      <p:sp>
        <p:nvSpPr>
          <p:cNvPr id="16" name="Oval Callout 15"/>
          <p:cNvSpPr/>
          <p:nvPr/>
        </p:nvSpPr>
        <p:spPr>
          <a:xfrm>
            <a:off x="4923721" y="3652382"/>
            <a:ext cx="1107373" cy="706174"/>
          </a:xfrm>
          <a:prstGeom prst="wedgeEllipseCallout">
            <a:avLst>
              <a:gd name="adj1" fmla="val 47581"/>
              <a:gd name="adj2" fmla="val 73907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Map Doc .MXD</a:t>
            </a:r>
            <a:endParaRPr lang="en-US" sz="1200" dirty="0"/>
          </a:p>
        </p:txBody>
      </p:sp>
      <p:sp>
        <p:nvSpPr>
          <p:cNvPr id="17" name="Oval Callout 16"/>
          <p:cNvSpPr/>
          <p:nvPr/>
        </p:nvSpPr>
        <p:spPr>
          <a:xfrm>
            <a:off x="4923218" y="3652827"/>
            <a:ext cx="1172782" cy="706174"/>
          </a:xfrm>
          <a:prstGeom prst="wedgeEllipseCallout">
            <a:avLst>
              <a:gd name="adj1" fmla="val 53282"/>
              <a:gd name="adj2" fmla="val -198218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Rest</a:t>
            </a:r>
          </a:p>
          <a:p>
            <a:pPr algn="ctr"/>
            <a:r>
              <a:rPr lang="en-US" sz="1200" dirty="0" err="1" smtClean="0"/>
              <a:t>Map.MXD</a:t>
            </a:r>
            <a:endParaRPr lang="en-US" sz="1200" dirty="0"/>
          </a:p>
        </p:txBody>
      </p:sp>
      <p:sp>
        <p:nvSpPr>
          <p:cNvPr id="19" name="Left-Right Arrow 18"/>
          <p:cNvSpPr/>
          <p:nvPr/>
        </p:nvSpPr>
        <p:spPr>
          <a:xfrm rot="3233288">
            <a:off x="3713968" y="4741347"/>
            <a:ext cx="649879" cy="374519"/>
          </a:xfrm>
          <a:prstGeom prst="leftRightArrow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Callout 19"/>
          <p:cNvSpPr/>
          <p:nvPr/>
        </p:nvSpPr>
        <p:spPr>
          <a:xfrm>
            <a:off x="6467079" y="3081624"/>
            <a:ext cx="1229121" cy="728375"/>
          </a:xfrm>
          <a:prstGeom prst="wedgeEllipseCallout">
            <a:avLst>
              <a:gd name="adj1" fmla="val 1971"/>
              <a:gd name="adj2" fmla="val -123261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Arc JavaScript </a:t>
            </a:r>
            <a:r>
              <a:rPr lang="en-US" sz="1200" dirty="0" err="1" smtClean="0"/>
              <a:t>Api</a:t>
            </a:r>
            <a:endParaRPr lang="en-US" sz="1200" dirty="0" smtClean="0"/>
          </a:p>
          <a:p>
            <a:pPr algn="ctr"/>
            <a:endParaRPr lang="en-US" sz="12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2753098" y="2343866"/>
            <a:ext cx="3054337" cy="69263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Near Real Time Mapping </a:t>
            </a:r>
          </a:p>
          <a:p>
            <a:pPr algn="ctr"/>
            <a:r>
              <a:rPr lang="en-US" sz="2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Diagram</a:t>
            </a:r>
            <a:endParaRPr lang="en-US" sz="2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2" name="Left-Right Arrow 21"/>
          <p:cNvSpPr/>
          <p:nvPr/>
        </p:nvSpPr>
        <p:spPr>
          <a:xfrm>
            <a:off x="3457901" y="1513033"/>
            <a:ext cx="538390" cy="197943"/>
          </a:xfrm>
          <a:prstGeom prst="leftRightArrow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Right Arrow 25"/>
          <p:cNvSpPr/>
          <p:nvPr/>
        </p:nvSpPr>
        <p:spPr>
          <a:xfrm rot="1937983">
            <a:off x="1770449" y="3462213"/>
            <a:ext cx="649879" cy="374519"/>
          </a:xfrm>
          <a:prstGeom prst="leftRightArrow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950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1143000"/>
          </a:xfrm>
        </p:spPr>
        <p:txBody>
          <a:bodyPr/>
          <a:lstStyle/>
          <a:p>
            <a:r>
              <a:rPr lang="en-US" b="1" dirty="0" smtClean="0"/>
              <a:t>Data Transfer Model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09600" y="1295400"/>
            <a:ext cx="41910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GeoODK is backed by a MySQL or </a:t>
            </a:r>
            <a:r>
              <a:rPr lang="en-US" sz="2000" dirty="0" err="1" smtClean="0"/>
              <a:t>PostgreSQL</a:t>
            </a:r>
            <a:r>
              <a:rPr lang="en-US" sz="2000" dirty="0" smtClean="0"/>
              <a:t> Database.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The python script uses the </a:t>
            </a:r>
            <a:r>
              <a:rPr lang="en-US" sz="2000" dirty="0" err="1" smtClean="0"/>
              <a:t>MySQLdb</a:t>
            </a:r>
            <a:r>
              <a:rPr lang="en-US" sz="2000" dirty="0"/>
              <a:t> module </a:t>
            </a:r>
            <a:r>
              <a:rPr lang="en-US" sz="2000" dirty="0" smtClean="0"/>
              <a:t>to connect to MySQL and execute SQL queries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The script copies data from a MySQL table into the file </a:t>
            </a:r>
            <a:r>
              <a:rPr lang="en-US" sz="2000" dirty="0" err="1" smtClean="0"/>
              <a:t>geodatabase</a:t>
            </a:r>
            <a:r>
              <a:rPr lang="en-US" sz="2000" dirty="0" smtClean="0"/>
              <a:t> and uses the </a:t>
            </a:r>
            <a:r>
              <a:rPr lang="en-US" sz="2000" dirty="0" err="1" smtClean="0"/>
              <a:t>ArcPy</a:t>
            </a:r>
            <a:r>
              <a:rPr lang="en-US" sz="2000" dirty="0" smtClean="0"/>
              <a:t> module to create geometry objects based on the </a:t>
            </a:r>
            <a:r>
              <a:rPr lang="en-US" sz="2000" dirty="0" err="1" smtClean="0"/>
              <a:t>lat</a:t>
            </a:r>
            <a:r>
              <a:rPr lang="en-US" sz="2000" dirty="0" smtClean="0"/>
              <a:t>/</a:t>
            </a:r>
            <a:r>
              <a:rPr lang="en-US" sz="2000" dirty="0" err="1" smtClean="0"/>
              <a:t>lon</a:t>
            </a:r>
            <a:r>
              <a:rPr lang="en-US" sz="2000" dirty="0" smtClean="0"/>
              <a:t> fields in the MySQL table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File </a:t>
            </a:r>
            <a:r>
              <a:rPr lang="en-US" sz="2000" dirty="0" err="1" smtClean="0"/>
              <a:t>geodatabase</a:t>
            </a:r>
            <a:r>
              <a:rPr lang="en-US" sz="2000" dirty="0" smtClean="0"/>
              <a:t> is accessed by the REST service to provide data for the web map layer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Model can be bidirectional in practice</a:t>
            </a:r>
            <a:endParaRPr lang="en-US" sz="20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4876800" y="1600200"/>
            <a:ext cx="3886200" cy="4800600"/>
            <a:chOff x="5105400" y="1524000"/>
            <a:chExt cx="3886200" cy="4800600"/>
          </a:xfrm>
        </p:grpSpPr>
        <p:grpSp>
          <p:nvGrpSpPr>
            <p:cNvPr id="13" name="Group 12"/>
            <p:cNvGrpSpPr/>
            <p:nvPr/>
          </p:nvGrpSpPr>
          <p:grpSpPr>
            <a:xfrm>
              <a:off x="5105400" y="1524000"/>
              <a:ext cx="2362200" cy="4800600"/>
              <a:chOff x="5675970" y="1524000"/>
              <a:chExt cx="2362200" cy="4800600"/>
            </a:xfrm>
          </p:grpSpPr>
          <p:sp>
            <p:nvSpPr>
              <p:cNvPr id="4" name="Flowchart: Magnetic Disk 3"/>
              <p:cNvSpPr/>
              <p:nvPr/>
            </p:nvSpPr>
            <p:spPr>
              <a:xfrm>
                <a:off x="6135030" y="1524000"/>
                <a:ext cx="1447800" cy="1447800"/>
              </a:xfrm>
              <a:prstGeom prst="flowChartMagneticDisk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002">
                <a:schemeClr val="dk1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MySQL</a:t>
                </a:r>
                <a:br>
                  <a:rPr lang="en-US" dirty="0" smtClean="0"/>
                </a:br>
                <a:r>
                  <a:rPr lang="en-US" dirty="0" smtClean="0"/>
                  <a:t>(Linux)</a:t>
                </a:r>
                <a:endParaRPr lang="en-US" dirty="0"/>
              </a:p>
            </p:txBody>
          </p:sp>
          <p:sp>
            <p:nvSpPr>
              <p:cNvPr id="5" name="Flowchart: Process 4"/>
              <p:cNvSpPr/>
              <p:nvPr/>
            </p:nvSpPr>
            <p:spPr>
              <a:xfrm>
                <a:off x="5675970" y="3505200"/>
                <a:ext cx="2362200" cy="838200"/>
              </a:xfrm>
              <a:prstGeom prst="flowChartProcess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002">
                <a:schemeClr val="dk1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Python Script</a:t>
                </a:r>
                <a:br>
                  <a:rPr lang="en-US" dirty="0" smtClean="0"/>
                </a:br>
                <a:r>
                  <a:rPr lang="en-US" dirty="0" smtClean="0"/>
                  <a:t>(Windows)</a:t>
                </a:r>
                <a:endParaRPr lang="en-US" dirty="0"/>
              </a:p>
            </p:txBody>
          </p:sp>
          <p:sp>
            <p:nvSpPr>
              <p:cNvPr id="6" name="Flowchart: Magnetic Disk 5"/>
              <p:cNvSpPr/>
              <p:nvPr/>
            </p:nvSpPr>
            <p:spPr>
              <a:xfrm>
                <a:off x="6133170" y="4876800"/>
                <a:ext cx="1447800" cy="1447800"/>
              </a:xfrm>
              <a:prstGeom prst="flowChartMagneticDisk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002">
                <a:schemeClr val="dk1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File </a:t>
                </a:r>
                <a:r>
                  <a:rPr lang="en-US" dirty="0" err="1" smtClean="0"/>
                  <a:t>Geodatabase</a:t>
                </a:r>
                <a:endParaRPr lang="en-US" dirty="0" smtClean="0"/>
              </a:p>
              <a:p>
                <a:pPr algn="ctr"/>
                <a:r>
                  <a:rPr lang="en-US" dirty="0" smtClean="0"/>
                  <a:t>(Windows)</a:t>
                </a:r>
                <a:endParaRPr lang="en-US" dirty="0"/>
              </a:p>
            </p:txBody>
          </p:sp>
          <p:cxnSp>
            <p:nvCxnSpPr>
              <p:cNvPr id="8" name="Straight Arrow Connector 7"/>
              <p:cNvCxnSpPr>
                <a:stCxn id="4" idx="3"/>
                <a:endCxn id="5" idx="0"/>
              </p:cNvCxnSpPr>
              <p:nvPr/>
            </p:nvCxnSpPr>
            <p:spPr>
              <a:xfrm flipH="1">
                <a:off x="6857070" y="2971800"/>
                <a:ext cx="1860" cy="53340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3">
                  <a:shade val="50000"/>
                </a:schemeClr>
              </a:lnRef>
              <a:fillRef idx="1002">
                <a:schemeClr val="dk1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</p:cxnSp>
          <p:cxnSp>
            <p:nvCxnSpPr>
              <p:cNvPr id="9" name="Straight Arrow Connector 8"/>
              <p:cNvCxnSpPr>
                <a:stCxn id="5" idx="2"/>
                <a:endCxn id="6" idx="1"/>
              </p:cNvCxnSpPr>
              <p:nvPr/>
            </p:nvCxnSpPr>
            <p:spPr>
              <a:xfrm>
                <a:off x="6857070" y="4343400"/>
                <a:ext cx="0" cy="53340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3">
                  <a:shade val="50000"/>
                </a:schemeClr>
              </a:lnRef>
              <a:fillRef idx="1002">
                <a:schemeClr val="dk1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</p:cxnSp>
        </p:grpSp>
        <p:sp>
          <p:nvSpPr>
            <p:cNvPr id="14" name="Flowchart: Document 13"/>
            <p:cNvSpPr/>
            <p:nvPr/>
          </p:nvSpPr>
          <p:spPr>
            <a:xfrm>
              <a:off x="7543800" y="4876800"/>
              <a:ext cx="1447800" cy="1447800"/>
            </a:xfrm>
            <a:prstGeom prst="flowChartDocumen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002">
              <a:schemeClr val="dk1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MXD/REST Service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6" idx="4"/>
              <a:endCxn id="14" idx="1"/>
            </p:cNvCxnSpPr>
            <p:nvPr/>
          </p:nvCxnSpPr>
          <p:spPr>
            <a:xfrm>
              <a:off x="7010400" y="5600700"/>
              <a:ext cx="53340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2">
              <a:schemeClr val="accent3">
                <a:shade val="50000"/>
              </a:schemeClr>
            </a:lnRef>
            <a:fillRef idx="1002">
              <a:schemeClr val="dk1"/>
            </a:fillRef>
            <a:effectRef idx="0">
              <a:schemeClr val="accent3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61471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Advantages of Using the </a:t>
            </a:r>
            <a:br>
              <a:rPr lang="en-US" b="1" dirty="0" smtClean="0"/>
            </a:br>
            <a:r>
              <a:rPr lang="en-US" b="1" dirty="0" smtClean="0"/>
              <a:t>Data Transfer Model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Gets the data into the ArcGIS stack</a:t>
            </a:r>
          </a:p>
          <a:p>
            <a:r>
              <a:rPr lang="en-US" dirty="0" smtClean="0"/>
              <a:t>Python and </a:t>
            </a:r>
            <a:r>
              <a:rPr lang="en-US" dirty="0" err="1" smtClean="0"/>
              <a:t>ArcPy</a:t>
            </a:r>
            <a:r>
              <a:rPr lang="en-US" dirty="0" smtClean="0"/>
              <a:t> provide convenient methods for creating spatial data and give more options for data manipulation</a:t>
            </a:r>
          </a:p>
          <a:p>
            <a:r>
              <a:rPr lang="en-US" dirty="0" smtClean="0"/>
              <a:t>Updates are reflected in near-real time on web maps</a:t>
            </a:r>
          </a:p>
          <a:p>
            <a:pPr lvl="1"/>
            <a:r>
              <a:rPr lang="en-US" dirty="0" smtClean="0"/>
              <a:t>Script can be launched automatically using CRON or Windows Task Scheduler, or on-demand using PHP, WAMP CGI,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25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File </a:t>
            </a:r>
            <a:r>
              <a:rPr lang="en-US" b="1" dirty="0" err="1" smtClean="0"/>
              <a:t>Geodatabase</a:t>
            </a:r>
            <a:r>
              <a:rPr lang="en-US" b="1" dirty="0" smtClean="0"/>
              <a:t> vs. </a:t>
            </a:r>
            <a:br>
              <a:rPr lang="en-US" b="1" dirty="0" smtClean="0"/>
            </a:br>
            <a:r>
              <a:rPr lang="en-US" b="1" dirty="0" smtClean="0"/>
              <a:t>RDB/</a:t>
            </a:r>
            <a:r>
              <a:rPr lang="en-US" b="1" dirty="0" err="1" smtClean="0"/>
              <a:t>ArcSDE</a:t>
            </a:r>
            <a:r>
              <a:rPr lang="en-US" b="1" dirty="0" smtClean="0"/>
              <a:t> </a:t>
            </a:r>
            <a:r>
              <a:rPr lang="en-US" b="1" dirty="0" err="1" smtClean="0"/>
              <a:t>Geodatabase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Both work fine for the task at hand</a:t>
            </a:r>
          </a:p>
          <a:p>
            <a:r>
              <a:rPr lang="en-US" dirty="0" err="1" smtClean="0"/>
              <a:t>ArcSDE</a:t>
            </a:r>
            <a:r>
              <a:rPr lang="en-US" dirty="0" smtClean="0"/>
              <a:t> allows for many readers and writers, unlimited storage</a:t>
            </a:r>
          </a:p>
          <a:p>
            <a:r>
              <a:rPr lang="en-US" dirty="0" smtClean="0"/>
              <a:t>File </a:t>
            </a:r>
            <a:r>
              <a:rPr lang="en-US" dirty="0" err="1" smtClean="0"/>
              <a:t>geodatabases</a:t>
            </a:r>
            <a:r>
              <a:rPr lang="en-US" dirty="0" smtClean="0"/>
              <a:t> allow for many readers or one writer, up to 256 TB storage</a:t>
            </a:r>
          </a:p>
          <a:p>
            <a:r>
              <a:rPr lang="en-US" dirty="0" smtClean="0"/>
              <a:t>File </a:t>
            </a:r>
            <a:r>
              <a:rPr lang="en-US" dirty="0" err="1" smtClean="0"/>
              <a:t>geodatabases</a:t>
            </a:r>
            <a:r>
              <a:rPr lang="en-US" dirty="0" smtClean="0"/>
              <a:t> are generally regarded as faster than RDBMS with </a:t>
            </a:r>
            <a:r>
              <a:rPr lang="en-US" dirty="0" err="1" smtClean="0"/>
              <a:t>ArcSDE</a:t>
            </a:r>
            <a:endParaRPr lang="en-US" dirty="0" smtClean="0"/>
          </a:p>
          <a:p>
            <a:r>
              <a:rPr lang="en-US" dirty="0" smtClean="0"/>
              <a:t>Some features and security are sacrificed when using file </a:t>
            </a:r>
            <a:r>
              <a:rPr lang="en-US" dirty="0" err="1" smtClean="0"/>
              <a:t>geodatabases</a:t>
            </a:r>
            <a:r>
              <a:rPr lang="en-US" dirty="0" smtClean="0"/>
              <a:t> instead of an RDBMS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10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Server-side Python Script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 specific – script varies from data set to data set</a:t>
            </a:r>
          </a:p>
          <a:p>
            <a:r>
              <a:rPr lang="en-US" dirty="0" smtClean="0"/>
              <a:t>Run as frequently as desired</a:t>
            </a:r>
          </a:p>
          <a:p>
            <a:r>
              <a:rPr lang="en-US" dirty="0" smtClean="0"/>
              <a:t>Useful beyond creating point data sets</a:t>
            </a:r>
          </a:p>
          <a:p>
            <a:pPr lvl="1"/>
            <a:r>
              <a:rPr lang="en-US" dirty="0" smtClean="0"/>
              <a:t>Intermediate </a:t>
            </a:r>
            <a:r>
              <a:rPr lang="en-US" dirty="0" err="1" smtClean="0"/>
              <a:t>geoprocessing</a:t>
            </a:r>
            <a:r>
              <a:rPr lang="en-US" dirty="0" smtClean="0"/>
              <a:t> operations (hotspot analysis, buffer, clip, etc.)</a:t>
            </a:r>
          </a:p>
          <a:p>
            <a:pPr lvl="1"/>
            <a:r>
              <a:rPr lang="en-US" dirty="0" smtClean="0"/>
              <a:t>Map validation using raster value extraction</a:t>
            </a:r>
          </a:p>
          <a:p>
            <a:pPr lvl="1"/>
            <a:r>
              <a:rPr lang="en-US" dirty="0" smtClean="0"/>
              <a:t>Summary statistics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69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1600200"/>
            <a:ext cx="8915400" cy="4398264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VIIRS Active Fires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092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880"/>
            <a:ext cx="8229600" cy="1143000"/>
          </a:xfrm>
        </p:spPr>
        <p:txBody>
          <a:bodyPr/>
          <a:lstStyle/>
          <a:p>
            <a:r>
              <a:rPr lang="en-US" b="1" dirty="0" smtClean="0"/>
              <a:t>Python Code Samples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3-26 at 9.53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1494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58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3-26 at 9.54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000" cy="5715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b="1" dirty="0" smtClean="0"/>
              <a:t>Python Code Samples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4709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3-26 at 9.54.0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000" cy="5715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7708"/>
            <a:ext cx="8229600" cy="1143000"/>
          </a:xfrm>
        </p:spPr>
        <p:txBody>
          <a:bodyPr/>
          <a:lstStyle/>
          <a:p>
            <a:r>
              <a:rPr lang="en-US" b="1" dirty="0" smtClean="0"/>
              <a:t>Python Code Samples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032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Server Stuff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CentOS</a:t>
            </a:r>
            <a:endParaRPr lang="en-US" dirty="0"/>
          </a:p>
          <a:p>
            <a:r>
              <a:rPr lang="en-US" dirty="0" smtClean="0"/>
              <a:t>*Same file system as file </a:t>
            </a:r>
            <a:r>
              <a:rPr lang="en-US" dirty="0" err="1" smtClean="0"/>
              <a:t>geodatabase</a:t>
            </a:r>
            <a:endParaRPr lang="en-US" dirty="0" smtClean="0"/>
          </a:p>
          <a:p>
            <a:r>
              <a:rPr lang="en-US" dirty="0" smtClean="0"/>
              <a:t>Data layer to be displayed, empty or populated, with the desired field names</a:t>
            </a:r>
          </a:p>
          <a:p>
            <a:r>
              <a:rPr lang="en-US" dirty="0" smtClean="0"/>
              <a:t>Any other data to be accessed by the API’s</a:t>
            </a:r>
          </a:p>
          <a:p>
            <a:r>
              <a:rPr lang="en-US" dirty="0" smtClean="0"/>
              <a:t>Spatial reference set to WGS-84 (</a:t>
            </a:r>
            <a:r>
              <a:rPr lang="en-US" dirty="0" err="1" smtClean="0"/>
              <a:t>wkid</a:t>
            </a:r>
            <a:r>
              <a:rPr lang="en-US" dirty="0" smtClean="0"/>
              <a:t>: 4326), same as </a:t>
            </a:r>
            <a:r>
              <a:rPr lang="en-US" dirty="0" err="1" smtClean="0"/>
              <a:t>GeoODK</a:t>
            </a:r>
            <a:r>
              <a:rPr lang="en-US" dirty="0" smtClean="0"/>
              <a:t> coordinates</a:t>
            </a:r>
          </a:p>
          <a:p>
            <a:r>
              <a:rPr lang="en-US" dirty="0" smtClean="0"/>
              <a:t>Layers are accessed through JavaScript API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0269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ArcGIS for JavaScript API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Changes made to the layer are reflected immediately in the web map</a:t>
            </a:r>
          </a:p>
          <a:p>
            <a:r>
              <a:rPr lang="en-US" dirty="0" smtClean="0"/>
              <a:t>Other layers can be added to the API to create a mash-up specific to the project</a:t>
            </a:r>
          </a:p>
          <a:p>
            <a:pPr lvl="1"/>
            <a:r>
              <a:rPr lang="en-US" dirty="0" smtClean="0"/>
              <a:t>Ex.: Impervious surface mapping (Joe Sexton)</a:t>
            </a:r>
          </a:p>
          <a:p>
            <a:pPr lvl="1"/>
            <a:r>
              <a:rPr lang="en-US" dirty="0" smtClean="0"/>
              <a:t>Pre-defined sampling locations</a:t>
            </a:r>
          </a:p>
          <a:p>
            <a:pPr lvl="1"/>
            <a:r>
              <a:rPr lang="en-US" dirty="0" smtClean="0"/>
              <a:t>High resolution imagery</a:t>
            </a:r>
          </a:p>
          <a:p>
            <a:pPr lvl="1"/>
            <a:r>
              <a:rPr lang="en-US" dirty="0" smtClean="0"/>
              <a:t>Thematic maps</a:t>
            </a:r>
          </a:p>
        </p:txBody>
      </p:sp>
    </p:spTree>
    <p:extLst>
      <p:ext uri="{BB962C8B-B14F-4D97-AF65-F5344CB8AC3E}">
        <p14:creationId xmlns:p14="http://schemas.microsoft.com/office/powerpoint/2010/main" val="124118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Real-time Mapping</a:t>
            </a:r>
            <a:endParaRPr lang="en-US" b="1" dirty="0"/>
          </a:p>
        </p:txBody>
      </p:sp>
      <p:pic>
        <p:nvPicPr>
          <p:cNvPr id="4" name="Picture 3" descr="Screen shot 2013-03-26 at 6.06.4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23"/>
          <a:stretch/>
        </p:blipFill>
        <p:spPr>
          <a:xfrm>
            <a:off x="457200" y="1752600"/>
            <a:ext cx="8525398" cy="468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60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85"/>
            <a:ext cx="8229600" cy="1143000"/>
          </a:xfrm>
        </p:spPr>
        <p:txBody>
          <a:bodyPr/>
          <a:lstStyle/>
          <a:p>
            <a:r>
              <a:rPr lang="en-US" b="1" dirty="0" smtClean="0"/>
              <a:t>Android SDK</a:t>
            </a:r>
            <a:endParaRPr lang="en-US" b="1" dirty="0"/>
          </a:p>
        </p:txBody>
      </p:sp>
      <p:pic>
        <p:nvPicPr>
          <p:cNvPr id="4" name="Picture 3" descr="Screenshot_2013-03-26-18-13-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219200"/>
            <a:ext cx="3083688" cy="5482112"/>
          </a:xfrm>
          <a:prstGeom prst="rect">
            <a:avLst/>
          </a:prstGeom>
        </p:spPr>
      </p:pic>
      <p:pic>
        <p:nvPicPr>
          <p:cNvPr id="5" name="Picture 4" descr="Screenshot_2013-03-26-18-15-3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252668"/>
            <a:ext cx="3152999" cy="560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098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to creating forms</a:t>
            </a:r>
            <a:br>
              <a:rPr lang="en-US" dirty="0" smtClean="0"/>
            </a:br>
            <a:r>
              <a:rPr lang="en-US" dirty="0" smtClean="0"/>
              <a:t>for </a:t>
            </a:r>
            <a:br>
              <a:rPr lang="en-US" dirty="0" smtClean="0"/>
            </a:br>
            <a:r>
              <a:rPr lang="en-US" dirty="0" smtClean="0"/>
              <a:t>MAGIS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22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http://thepeopleofpakistan.files.wordpress.com/2010/01/pakistan_agricultur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2179650"/>
            <a:ext cx="6253828" cy="4690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://www.unapcaem.org/ppt/images/pk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48" y="176212"/>
            <a:ext cx="4286250" cy="2847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i.dawn.com/2012/05/farmers-carry-newly-harvested-wheat670.jpg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76212"/>
            <a:ext cx="5153342" cy="269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i1.tribune.com.pk/wp-content/uploads/2012/09/441807-greenPHOTOFILE-1348510024-322-640x48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48" y="3044386"/>
            <a:ext cx="5100848" cy="3825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3.bp.blogspot.com/-sRtEzfuPiPU/UAOXW-BuAKI/AAAAAAAADXU/0QUk2kUshnM/s320/pakistani%2Bmap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998" y="2209800"/>
            <a:ext cx="3048000" cy="273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14600" y="1057593"/>
            <a:ext cx="4114800" cy="474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1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82" y="152400"/>
            <a:ext cx="8756310" cy="6553200"/>
          </a:xfrm>
        </p:spPr>
      </p:pic>
    </p:spTree>
    <p:extLst>
      <p:ext uri="{BB962C8B-B14F-4D97-AF65-F5344CB8AC3E}">
        <p14:creationId xmlns:p14="http://schemas.microsoft.com/office/powerpoint/2010/main" val="385567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GOFC-GOLD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0510" y="1600200"/>
            <a:ext cx="648298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764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4" name="Picture 2" descr="http://www.techshouters.com/wp-content/uploads/2012/04/android-ques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905000"/>
            <a:ext cx="4025727" cy="3568827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371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GEOGLAM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29" y="1834395"/>
            <a:ext cx="8884541" cy="443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62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GEOODK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5" y="1600200"/>
            <a:ext cx="7524750" cy="478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697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Food System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54" y="1635877"/>
            <a:ext cx="8818892" cy="470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7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381000"/>
            <a:ext cx="7772400" cy="1470025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Mobile Agricultural </a:t>
            </a:r>
            <a:r>
              <a:rPr lang="en-US" sz="4000" dirty="0" smtClean="0">
                <a:solidFill>
                  <a:schemeClr val="bg1"/>
                </a:solidFill>
              </a:rPr>
              <a:t>Geo-Tagging </a:t>
            </a:r>
            <a:r>
              <a:rPr lang="en-US" sz="4000" dirty="0">
                <a:solidFill>
                  <a:schemeClr val="bg1"/>
                </a:solidFill>
              </a:rPr>
              <a:t>Information </a:t>
            </a:r>
            <a:r>
              <a:rPr lang="en-US" sz="4000" dirty="0" smtClean="0">
                <a:solidFill>
                  <a:schemeClr val="bg1"/>
                </a:solidFill>
              </a:rPr>
              <a:t>System</a:t>
            </a:r>
            <a:br>
              <a:rPr lang="en-US" sz="4000" dirty="0" smtClean="0">
                <a:solidFill>
                  <a:schemeClr val="bg1"/>
                </a:solidFill>
              </a:rPr>
            </a:br>
            <a:r>
              <a:rPr lang="en-US" sz="4000" dirty="0" smtClean="0">
                <a:solidFill>
                  <a:schemeClr val="bg1"/>
                </a:solidFill>
              </a:rPr>
              <a:t>(MAGIS)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1034" name="Picture 10" descr="C:\Users\jnordling\Desktop\MAGIS\um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4267200"/>
            <a:ext cx="2168525" cy="2133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:\Users\jnordling\Desktop\MAGIS\od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21336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772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2024</TotalTime>
  <Words>785</Words>
  <Application>Microsoft Office PowerPoint</Application>
  <PresentationFormat>On-screen Show (4:3)</PresentationFormat>
  <Paragraphs>172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Arial</vt:lpstr>
      <vt:lpstr>Calibri</vt:lpstr>
      <vt:lpstr>Office Theme</vt:lpstr>
      <vt:lpstr>Jon Nordling</vt:lpstr>
      <vt:lpstr>Land Cover land Use Change</vt:lpstr>
      <vt:lpstr>CARPE</vt:lpstr>
      <vt:lpstr>VIIRS Active Fires</vt:lpstr>
      <vt:lpstr>GOFC-GOLD</vt:lpstr>
      <vt:lpstr>GEOGLAM</vt:lpstr>
      <vt:lpstr>GEOODK</vt:lpstr>
      <vt:lpstr>Food System Model</vt:lpstr>
      <vt:lpstr>Mobile Agricultural Geo-Tagging Information System (MAGIS)</vt:lpstr>
      <vt:lpstr>PowerPoint Presentation</vt:lpstr>
      <vt:lpstr>Traditional App Development  </vt:lpstr>
      <vt:lpstr>Agriculture Variables</vt:lpstr>
      <vt:lpstr>Expandable Model</vt:lpstr>
      <vt:lpstr>MAGIS APP’s Main Focus</vt:lpstr>
      <vt:lpstr>Application Workflow</vt:lpstr>
      <vt:lpstr>Data and Forms</vt:lpstr>
      <vt:lpstr>Form Capabilities </vt:lpstr>
      <vt:lpstr>Applications Fundamentals </vt:lpstr>
      <vt:lpstr>PowerPoint Presentation</vt:lpstr>
      <vt:lpstr>PowerPoint Presentation</vt:lpstr>
      <vt:lpstr>Data Collection Options </vt:lpstr>
      <vt:lpstr>PowerPoint Presentation</vt:lpstr>
      <vt:lpstr>PowerPoint Presentation</vt:lpstr>
      <vt:lpstr>GEO Apps</vt:lpstr>
      <vt:lpstr>Submitting Data</vt:lpstr>
      <vt:lpstr>Web Visualization</vt:lpstr>
      <vt:lpstr>Visualizing Data Pie Chart</vt:lpstr>
      <vt:lpstr>Visualizing Data Histogram </vt:lpstr>
      <vt:lpstr>Data Access</vt:lpstr>
      <vt:lpstr>PowerPoint Presentation</vt:lpstr>
      <vt:lpstr>Visualizing On Map</vt:lpstr>
      <vt:lpstr>PowerPoint Presentation</vt:lpstr>
      <vt:lpstr>Technical Overview</vt:lpstr>
      <vt:lpstr>Field Data to Web Map: What’s in Between?</vt:lpstr>
      <vt:lpstr>Method Diagram</vt:lpstr>
      <vt:lpstr>Data Transfer Model</vt:lpstr>
      <vt:lpstr>Advantages of Using the  Data Transfer Model</vt:lpstr>
      <vt:lpstr>File Geodatabase vs.  RDB/ArcSDE Geodatabase</vt:lpstr>
      <vt:lpstr>Server-side Python Script</vt:lpstr>
      <vt:lpstr>Python Code Samples</vt:lpstr>
      <vt:lpstr>Python Code Samples</vt:lpstr>
      <vt:lpstr>Python Code Samples</vt:lpstr>
      <vt:lpstr>Server Stuff</vt:lpstr>
      <vt:lpstr>ArcGIS for JavaScript API</vt:lpstr>
      <vt:lpstr>Real-time Mapping</vt:lpstr>
      <vt:lpstr>Android SDK</vt:lpstr>
      <vt:lpstr>How to creating forms for  MAGIS</vt:lpstr>
      <vt:lpstr>PowerPoint Presentation</vt:lpstr>
      <vt:lpstr>PowerPoint Presentation</vt:lpstr>
      <vt:lpstr>Questions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Agricultural Geo-tagging Information System</dc:title>
  <dc:creator>Jon Nordling</dc:creator>
  <cp:lastModifiedBy>Jon Nordling</cp:lastModifiedBy>
  <cp:revision>87</cp:revision>
  <cp:lastPrinted>2012-10-24T16:17:51Z</cp:lastPrinted>
  <dcterms:created xsi:type="dcterms:W3CDTF">2012-10-23T16:14:09Z</dcterms:created>
  <dcterms:modified xsi:type="dcterms:W3CDTF">2013-09-11T23:13:10Z</dcterms:modified>
</cp:coreProperties>
</file>

<file path=docProps/thumbnail.jpeg>
</file>